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58" r:id="rId2"/>
    <p:sldId id="257" r:id="rId3"/>
    <p:sldId id="259" r:id="rId4"/>
    <p:sldId id="269" r:id="rId5"/>
    <p:sldId id="260" r:id="rId6"/>
    <p:sldId id="261" r:id="rId7"/>
    <p:sldId id="273" r:id="rId8"/>
    <p:sldId id="262" r:id="rId9"/>
    <p:sldId id="263" r:id="rId10"/>
    <p:sldId id="272" r:id="rId11"/>
    <p:sldId id="264" r:id="rId12"/>
    <p:sldId id="271" r:id="rId13"/>
    <p:sldId id="265" r:id="rId14"/>
    <p:sldId id="266" r:id="rId15"/>
    <p:sldId id="274" r:id="rId16"/>
    <p:sldId id="267" r:id="rId17"/>
    <p:sldId id="268" r:id="rId18"/>
    <p:sldId id="278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Štěpánka Zoubková" initials="ŠZ" lastIdx="1" clrIdx="0">
    <p:extLst>
      <p:ext uri="{19B8F6BF-5375-455C-9EA6-DF929625EA0E}">
        <p15:presenceInfo xmlns:p15="http://schemas.microsoft.com/office/powerpoint/2012/main" userId="S::zoubkova@piatnik.cz::0c74fde8-62dc-47d4-96b0-c988d130917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7661" autoAdjust="0"/>
  </p:normalViewPr>
  <p:slideViewPr>
    <p:cSldViewPr snapToGrid="0">
      <p:cViewPr varScale="1">
        <p:scale>
          <a:sx n="89" d="100"/>
          <a:sy n="89" d="100"/>
        </p:scale>
        <p:origin x="1374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D1EC9F-A4B6-4CD4-8AA0-0FE2A9BA7D2C}" type="datetimeFigureOut">
              <a:rPr lang="cs-CZ" smtClean="0"/>
              <a:t>19.03.2024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04A66C-F790-4888-B321-F57FF01FF72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0665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04A66C-F790-4888-B321-F57FF01FF725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9678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04A66C-F790-4888-B321-F57FF01FF725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9350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04A66C-F790-4888-B321-F57FF01FF725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1580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04A66C-F790-4888-B321-F57FF01FF725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0621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8CF85B-2C00-7D7C-B1A0-38826815F8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15EA097-39F2-B9A8-CCA0-6EB04FA5EC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D31BA01-B6D6-A22E-51A3-813F59C0C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0836-68CA-4634-878D-74704F0A12AC}" type="datetimeFigureOut">
              <a:rPr lang="cs-CZ" smtClean="0"/>
              <a:t>19.03.2024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7A67E46-3ADE-3C6A-9934-313C2E02C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55EFA4-DC4A-DAE5-34A5-57F62D766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20E8C-DD08-4843-804C-9135BF4135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1791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0" advClick="0" advTm="30000">
        <p15:prstTrans prst="curtains"/>
      </p:transition>
    </mc:Choice>
    <mc:Fallback xmlns="">
      <p:transition spd="slow" advClick="0" advTm="3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1AC70E-956C-0AC9-3790-5B604CEBE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6395903-F991-954F-2839-E6203EBD1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7C990B7-9B55-595D-6EBF-F0BC21B2B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0836-68CA-4634-878D-74704F0A12AC}" type="datetimeFigureOut">
              <a:rPr lang="cs-CZ" smtClean="0"/>
              <a:t>19.03.2024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BDB0876-B501-914C-14E8-C31FC8167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88011E5-7135-396D-C5B1-3F5F77091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20E8C-DD08-4843-804C-9135BF4135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8669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0" advClick="0" advTm="30000">
        <p15:prstTrans prst="curtains"/>
      </p:transition>
    </mc:Choice>
    <mc:Fallback xmlns="">
      <p:transition spd="slow" advClick="0" advTm="3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BAF7B63-56C0-AD5B-095B-0B085B5BCA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29C8F98-D11F-F8DB-CCB1-6B28A81CB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9F430DB-4C43-C0D4-0D1E-8C7275F50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0836-68CA-4634-878D-74704F0A12AC}" type="datetimeFigureOut">
              <a:rPr lang="cs-CZ" smtClean="0"/>
              <a:t>19.03.2024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0B87ED5-F847-AEC3-089B-6EE12AC3C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C922B4-32BF-14AE-A466-536F41DDD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20E8C-DD08-4843-804C-9135BF4135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367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0" advClick="0" advTm="30000">
        <p15:prstTrans prst="curtains"/>
      </p:transition>
    </mc:Choice>
    <mc:Fallback xmlns="">
      <p:transition spd="slow" advClick="0" advTm="3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C0C851-2F54-0D8B-CE8E-B6E0698F2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5DFA29-064D-096C-8722-9599492B5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328082A-BFED-F406-4C54-49FD94A57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0836-68CA-4634-878D-74704F0A12AC}" type="datetimeFigureOut">
              <a:rPr lang="cs-CZ" smtClean="0"/>
              <a:t>19.03.2024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B6796F3-5910-6CA7-8C23-B8CF31513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2D392D0-DF29-92E7-C1D2-D303B9C91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20E8C-DD08-4843-804C-9135BF4135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1743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0" advClick="0" advTm="30000">
        <p15:prstTrans prst="curtains"/>
      </p:transition>
    </mc:Choice>
    <mc:Fallback xmlns="">
      <p:transition spd="slow" advClick="0" advTm="3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3539CA-D3D2-A4E4-56D6-477FD3FB1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1BF7C75-A656-361F-BA69-5DAAF018D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1BE678E-F7C9-FA21-B1B0-5E6CC7931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0836-68CA-4634-878D-74704F0A12AC}" type="datetimeFigureOut">
              <a:rPr lang="cs-CZ" smtClean="0"/>
              <a:t>19.03.2024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03F5318-1B39-1337-6CCF-033ACEB5F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58C24A6-124D-87B4-7AEC-01360A8C6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20E8C-DD08-4843-804C-9135BF4135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8317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0" advClick="0" advTm="30000">
        <p15:prstTrans prst="curtains"/>
      </p:transition>
    </mc:Choice>
    <mc:Fallback xmlns="">
      <p:transition spd="slow" advClick="0" advTm="3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428893-C78E-E65E-9FFC-31C09A697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9013F8-340A-C4C2-514C-C3662C1001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E1C77CF-6C83-A49B-C8CB-2BCB571B4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3A5F0BC-12A5-1D0A-D8C4-339B90C33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0836-68CA-4634-878D-74704F0A12AC}" type="datetimeFigureOut">
              <a:rPr lang="cs-CZ" smtClean="0"/>
              <a:t>19.03.2024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9AD26B2-F5CE-F662-3203-85D0EA30F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3B00455-ECDD-82A2-44DD-58E162E28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20E8C-DD08-4843-804C-9135BF4135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5318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0" advClick="0" advTm="30000">
        <p15:prstTrans prst="curtains"/>
      </p:transition>
    </mc:Choice>
    <mc:Fallback xmlns="">
      <p:transition spd="slow" advClick="0" advTm="3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77AD12-83C6-F0F4-91A5-C63E242C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5025B61-7A32-3B54-078A-4C6BE9335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F7475C9-5BDD-BFC5-48E1-A77B19D7C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DE24E67-A844-0843-E353-706BC22A42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B314D5A-C82D-4744-4D27-C75BC1458E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6D8339E-9065-284A-0A6E-966974D53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0836-68CA-4634-878D-74704F0A12AC}" type="datetimeFigureOut">
              <a:rPr lang="cs-CZ" smtClean="0"/>
              <a:t>19.03.2024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53AEBB5-9AF4-6634-881C-7591E32DC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8CFB1C5-9432-50AE-ABF5-A0D3415DE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20E8C-DD08-4843-804C-9135BF4135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8036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0" advClick="0" advTm="30000">
        <p15:prstTrans prst="curtains"/>
      </p:transition>
    </mc:Choice>
    <mc:Fallback xmlns="">
      <p:transition spd="slow" advClick="0" advTm="3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BC6774-FDEB-F2BA-BF90-C11345DE0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07C68D8-B90A-2AB6-8E4F-DEED2AE53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0836-68CA-4634-878D-74704F0A12AC}" type="datetimeFigureOut">
              <a:rPr lang="cs-CZ" smtClean="0"/>
              <a:t>19.03.2024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5D02CEF-AE8D-DD11-3F74-A44943ED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FE8BDBE-2AF1-2AAA-B316-ECF3D984D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20E8C-DD08-4843-804C-9135BF4135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919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0" advClick="0" advTm="30000">
        <p15:prstTrans prst="curtains"/>
      </p:transition>
    </mc:Choice>
    <mc:Fallback xmlns="">
      <p:transition spd="slow" advClick="0" advTm="3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6FB8715-0743-A735-3F9A-FA73B2C16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0836-68CA-4634-878D-74704F0A12AC}" type="datetimeFigureOut">
              <a:rPr lang="cs-CZ" smtClean="0"/>
              <a:t>19.03.2024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811AA18-9A74-3B4E-39B9-D842C2143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8E5E247-425B-E8F0-1984-B454D3CEF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20E8C-DD08-4843-804C-9135BF4135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2988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0" advClick="0" advTm="30000">
        <p15:prstTrans prst="curtains"/>
      </p:transition>
    </mc:Choice>
    <mc:Fallback xmlns="">
      <p:transition spd="slow" advClick="0" advTm="3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E13A25-C57D-56F8-99E0-D3D1814F0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4F08C7-F481-3C76-3816-476EFE309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CA9BF1A-64DD-310B-C4F5-58966E2C4C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6D7411C-1B33-2433-D5FE-08E1B8752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0836-68CA-4634-878D-74704F0A12AC}" type="datetimeFigureOut">
              <a:rPr lang="cs-CZ" smtClean="0"/>
              <a:t>19.03.2024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FEDE6E8-EACF-3E3B-E90B-7F413471D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1758E68-1FC9-A18B-8E64-5B7DCB2BB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20E8C-DD08-4843-804C-9135BF4135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411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0" advClick="0" advTm="30000">
        <p15:prstTrans prst="curtains"/>
      </p:transition>
    </mc:Choice>
    <mc:Fallback xmlns="">
      <p:transition spd="slow" advClick="0" advTm="3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B426DD-3554-5687-0B00-9374A0424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486185E-F68F-1DAF-6968-209732B95D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78974B3-12D9-4F93-B9FE-D0BFC83E44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0F5883B-7E0F-C380-66C8-92696AB6C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80836-68CA-4634-878D-74704F0A12AC}" type="datetimeFigureOut">
              <a:rPr lang="cs-CZ" smtClean="0"/>
              <a:t>19.03.2024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5101E95-E0F2-B9B5-D5F9-F42B6F938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A626983-AD72-2E5C-2F6C-0C532F5EA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20E8C-DD08-4843-804C-9135BF4135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5805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0" advClick="0" advTm="30000">
        <p15:prstTrans prst="curtains"/>
      </p:transition>
    </mc:Choice>
    <mc:Fallback xmlns="">
      <p:transition spd="slow" advClick="0" advTm="3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190E576-5D84-F49B-8937-3BB8EC8DC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1FB8BB4-4C6B-1486-2BE4-B1B23C1C2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1218EE5-3E90-738B-3F42-BBB5CE93B4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80836-68CA-4634-878D-74704F0A12AC}" type="datetimeFigureOut">
              <a:rPr lang="cs-CZ" smtClean="0"/>
              <a:t>19.03.2024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B5C292C-ED71-6D83-5ED8-49B6106DAD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B1CD85D-9130-8F41-0374-18E38F8CE0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20E8C-DD08-4843-804C-9135BF4135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5709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0" advClick="0" advTm="30000">
        <p15:prstTrans prst="curtains"/>
      </p:transition>
    </mc:Choice>
    <mc:Fallback xmlns="">
      <p:transition spd="slow" advClick="0" advTm="3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58D2F0-573C-CE3C-263E-52D87DC33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343400" cy="1600200"/>
          </a:xfrm>
        </p:spPr>
        <p:txBody>
          <a:bodyPr/>
          <a:lstStyle/>
          <a:p>
            <a:pPr algn="ctr"/>
            <a:r>
              <a:rPr lang="cs-CZ" sz="3600" b="1" dirty="0">
                <a:latin typeface="Algerian" panose="04020705040A02060702" pitchFamily="82" charset="0"/>
              </a:rPr>
              <a:t>P</a:t>
            </a:r>
            <a:r>
              <a:rPr lang="cs-CZ" sz="3600" b="1" i="0" u="none" strike="noStrike" baseline="0" dirty="0">
                <a:latin typeface="Algerian" panose="04020705040A02060702" pitchFamily="82" charset="0"/>
              </a:rPr>
              <a:t>IATNIK SLAVÍ VÝROČÍ</a:t>
            </a:r>
            <a:br>
              <a:rPr lang="cs-CZ" sz="1800" b="1" i="0" u="none" strike="noStrike" baseline="0" dirty="0">
                <a:latin typeface="Algerian" panose="04020705040A02060702" pitchFamily="82" charset="0"/>
              </a:rPr>
            </a:br>
            <a:r>
              <a:rPr lang="cs-CZ" sz="1800" b="1" i="0" u="none" strike="noStrike" baseline="0" dirty="0">
                <a:latin typeface="Algerian" panose="04020705040A02060702" pitchFamily="82" charset="0"/>
              </a:rPr>
              <a:t>Zábava s tradicí</a:t>
            </a:r>
            <a:br>
              <a:rPr lang="cs-CZ" sz="1800" b="1" i="0" u="none" strike="noStrike" baseline="0" dirty="0">
                <a:latin typeface="Algerian" panose="04020705040A02060702" pitchFamily="82" charset="0"/>
              </a:rPr>
            </a:br>
            <a:r>
              <a:rPr lang="cs-CZ" sz="1800" b="1" i="0" u="none" strike="noStrike" baseline="0" dirty="0">
                <a:latin typeface="Algerian" panose="04020705040A02060702" pitchFamily="82" charset="0"/>
              </a:rPr>
              <a:t>od roku 1824</a:t>
            </a:r>
            <a:endParaRPr lang="cs-CZ" b="1" dirty="0">
              <a:latin typeface="Algerian" panose="04020705040A02060702" pitchFamily="82" charset="0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33E5CAB-6FC5-97A2-4B8F-9E54571045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625096" cy="4235824"/>
          </a:xfrm>
        </p:spPr>
        <p:txBody>
          <a:bodyPr>
            <a:noAutofit/>
          </a:bodyPr>
          <a:lstStyle/>
          <a:p>
            <a:pPr algn="just"/>
            <a:r>
              <a:rPr lang="cs-CZ" sz="1900" b="0" i="0" u="none" strike="noStrike" baseline="0" dirty="0">
                <a:latin typeface="Monotype Corsiva" panose="03010101010201010101" pitchFamily="66" charset="0"/>
              </a:rPr>
              <a:t>Lidé, kteří se věnují hrám, mají lepší život.</a:t>
            </a:r>
          </a:p>
          <a:p>
            <a:pPr algn="just"/>
            <a:r>
              <a:rPr lang="cs-CZ" sz="1900" b="0" i="0" u="none" strike="noStrike" baseline="0" dirty="0">
                <a:latin typeface="Monotype Corsiva" panose="03010101010201010101" pitchFamily="66" charset="0"/>
              </a:rPr>
              <a:t>To není jen prázdná fráze. Je to fakt, který byl potvrzen psychology. Hra podporuje kreativitu, přizpůsobivost, psychickou odolnost a fyzické zdraví. </a:t>
            </a:r>
          </a:p>
          <a:p>
            <a:pPr algn="just"/>
            <a:r>
              <a:rPr lang="cs-CZ" sz="1900" b="0" i="0" u="none" strike="noStrike" baseline="0" dirty="0">
                <a:latin typeface="Monotype Corsiva" panose="03010101010201010101" pitchFamily="66" charset="0"/>
              </a:rPr>
              <a:t>Činí nás šťastnějšími a pomáhá zbavit se úzkostí. To platí pro děti, stejně jako pro dospělé. </a:t>
            </a:r>
          </a:p>
          <a:p>
            <a:pPr algn="just"/>
            <a:r>
              <a:rPr lang="cs-CZ" sz="1900" b="0" i="0" u="none" strike="noStrike" baseline="0" dirty="0">
                <a:latin typeface="Monotype Corsiva" panose="03010101010201010101" pitchFamily="66" charset="0"/>
              </a:rPr>
              <a:t>Hra umožňuje být bezstarostně přítomný tady a teď a je doslova “dobíjecí stanicí” pro rovnováhu energie člověka. </a:t>
            </a:r>
          </a:p>
          <a:p>
            <a:pPr algn="just"/>
            <a:r>
              <a:rPr lang="cs-CZ" sz="1900" b="0" i="0" u="none" strike="noStrike" baseline="0" dirty="0">
                <a:latin typeface="Monotype Corsiva" panose="03010101010201010101" pitchFamily="66" charset="0"/>
              </a:rPr>
              <a:t>Jak prohlásil Friedrich Schiller: Člověk je plně člověkem, jen když si hraje.</a:t>
            </a:r>
            <a:endParaRPr lang="cs-CZ" sz="1900" dirty="0">
              <a:latin typeface="Monotype Corsiva" panose="03010101010201010101" pitchFamily="66" charset="0"/>
            </a:endParaRPr>
          </a:p>
        </p:txBody>
      </p:sp>
      <p:pic>
        <p:nvPicPr>
          <p:cNvPr id="10" name="Zástupný symbol obrázku 9">
            <a:extLst>
              <a:ext uri="{FF2B5EF4-FFF2-40B4-BE49-F238E27FC236}">
                <a16:creationId xmlns:a16="http://schemas.microsoft.com/office/drawing/2014/main" id="{04A45D2D-1737-8FAA-5D92-4A809D6625F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2" r="8412"/>
          <a:stretch>
            <a:fillRect/>
          </a:stretch>
        </p:blipFill>
        <p:spPr>
          <a:xfrm>
            <a:off x="5464884" y="987425"/>
            <a:ext cx="5890503" cy="4873625"/>
          </a:xfrm>
        </p:spPr>
      </p:pic>
    </p:spTree>
    <p:extLst>
      <p:ext uri="{BB962C8B-B14F-4D97-AF65-F5344CB8AC3E}">
        <p14:creationId xmlns:p14="http://schemas.microsoft.com/office/powerpoint/2010/main" val="12499259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0" advClick="0" advTm="30000">
        <p15:prstTrans prst="curtains"/>
      </p:transition>
    </mc:Choice>
    <mc:Fallback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671F3C6-0E5F-BBA1-526B-6D4FF27B14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363" y="702945"/>
            <a:ext cx="8193567" cy="5452110"/>
          </a:xfrm>
          <a:prstGeom prst="rect">
            <a:avLst/>
          </a:prstGeom>
          <a:effectLst>
            <a:softEdge rad="584200"/>
          </a:effectLst>
        </p:spPr>
      </p:pic>
    </p:spTree>
    <p:extLst>
      <p:ext uri="{BB962C8B-B14F-4D97-AF65-F5344CB8AC3E}">
        <p14:creationId xmlns:p14="http://schemas.microsoft.com/office/powerpoint/2010/main" val="152323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2FD50E-99BF-2B50-14D7-F5A702A85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400" b="0" i="0" u="none" strike="noStrike" baseline="0" dirty="0">
                <a:latin typeface="Mistral" panose="03090702030407020403" pitchFamily="66" charset="0"/>
              </a:rPr>
              <a:t>Piatnik: tehdy a dnes. Cesta časem.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67B0ED-1AC9-83E3-D2CC-AEE48A69129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cs-CZ" sz="1900" b="0" i="0" u="none" strike="noStrike" baseline="0" dirty="0">
                <a:latin typeface="Monotype Corsiva" panose="03010101010201010101" pitchFamily="66" charset="0"/>
              </a:rPr>
              <a:t>1945</a:t>
            </a:r>
          </a:p>
          <a:p>
            <a:pPr marL="0" indent="0" algn="l">
              <a:buNone/>
            </a:pPr>
            <a:r>
              <a:rPr lang="cs-CZ" sz="1900" b="0" i="0" u="none" strike="noStrike" baseline="0" dirty="0">
                <a:latin typeface="Monotype Corsiva" panose="03010101010201010101" pitchFamily="66" charset="0"/>
              </a:rPr>
              <a:t>Válka přinesla továrnám v </a:t>
            </a:r>
            <a:r>
              <a:rPr lang="cs-CZ" sz="1900" b="0" i="0" u="none" strike="noStrike" baseline="0" dirty="0" err="1">
                <a:latin typeface="Monotype Corsiva" panose="03010101010201010101" pitchFamily="66" charset="0"/>
              </a:rPr>
              <a:t>Ratschachu</a:t>
            </a:r>
            <a:r>
              <a:rPr lang="cs-CZ" sz="1900" b="0" i="0" u="none" strike="noStrike" baseline="0" dirty="0">
                <a:latin typeface="Monotype Corsiva" panose="03010101010201010101" pitchFamily="66" charset="0"/>
              </a:rPr>
              <a:t> a Budapešti vážné škody. Vlivem poválečného rozdělení Evropy a budování opony mezi Východem a Západem Piatnik navíc postupně </a:t>
            </a:r>
            <a:r>
              <a:rPr lang="pl-PL" sz="1900" b="0" i="0" u="none" strike="noStrike" baseline="0" dirty="0">
                <a:latin typeface="Monotype Corsiva" panose="03010101010201010101" pitchFamily="66" charset="0"/>
              </a:rPr>
              <a:t>ztratil všechny své továrny                                                za hranicemi </a:t>
            </a:r>
            <a:r>
              <a:rPr lang="cs-CZ" sz="1900" b="0" i="0" u="none" strike="noStrike" baseline="0" dirty="0">
                <a:latin typeface="Monotype Corsiva" panose="03010101010201010101" pitchFamily="66" charset="0"/>
              </a:rPr>
              <a:t>Rakouska.</a:t>
            </a:r>
          </a:p>
          <a:p>
            <a:pPr marL="0" indent="0" algn="l">
              <a:buNone/>
            </a:pPr>
            <a:endParaRPr lang="cs-CZ" sz="1900" b="0" i="0" u="none" strike="noStrike" baseline="0" dirty="0">
              <a:latin typeface="Monotype Corsiva" panose="03010101010201010101" pitchFamily="66" charset="0"/>
            </a:endParaRPr>
          </a:p>
          <a:p>
            <a:pPr marL="0" indent="0" algn="l">
              <a:buNone/>
            </a:pPr>
            <a:r>
              <a:rPr lang="cs-CZ" sz="1900" b="0" i="0" u="none" strike="noStrike" baseline="0" dirty="0">
                <a:latin typeface="Monotype Corsiva" panose="03010101010201010101" pitchFamily="66" charset="0"/>
              </a:rPr>
              <a:t>Rozhodně to ale nehodlal vzdát                                               </a:t>
            </a:r>
            <a:r>
              <a:rPr lang="pt-BR" sz="1900" b="0" i="0" u="none" strike="noStrike" baseline="0" dirty="0">
                <a:latin typeface="Monotype Corsiva" panose="03010101010201010101" pitchFamily="66" charset="0"/>
              </a:rPr>
              <a:t>a zaměřil se na vybudování </a:t>
            </a:r>
            <a:r>
              <a:rPr lang="cs-CZ" sz="1900" b="0" i="0" u="none" strike="noStrike" baseline="0" dirty="0">
                <a:latin typeface="Monotype Corsiva" panose="03010101010201010101" pitchFamily="66" charset="0"/>
              </a:rPr>
              <a:t>                                                                 </a:t>
            </a:r>
            <a:r>
              <a:rPr lang="pt-BR" sz="1900" b="0" i="0" u="none" strike="noStrike" baseline="0" dirty="0">
                <a:latin typeface="Monotype Corsiva" panose="03010101010201010101" pitchFamily="66" charset="0"/>
              </a:rPr>
              <a:t>silného exportu</a:t>
            </a:r>
            <a:r>
              <a:rPr lang="cs-CZ" sz="1900" b="0" i="0" u="none" strike="noStrike" baseline="0" dirty="0">
                <a:latin typeface="Monotype Corsiva" panose="03010101010201010101" pitchFamily="66" charset="0"/>
              </a:rPr>
              <a:t>                                                                                       a obchodních vztahů                                                                              s USA, Skandinávií                                                                                  </a:t>
            </a:r>
            <a:r>
              <a:rPr lang="pl-PL" sz="1900" b="0" i="0" u="none" strike="noStrike" baseline="0" dirty="0">
                <a:latin typeface="Monotype Corsiva" panose="03010101010201010101" pitchFamily="66" charset="0"/>
              </a:rPr>
              <a:t>a dokonce i některými                                                                        zeměmi severní </a:t>
            </a:r>
            <a:r>
              <a:rPr lang="cs-CZ" sz="1900" b="0" i="0" u="none" strike="noStrike" baseline="0" dirty="0">
                <a:latin typeface="Monotype Corsiva" panose="03010101010201010101" pitchFamily="66" charset="0"/>
              </a:rPr>
              <a:t>Afriky.</a:t>
            </a:r>
            <a:endParaRPr lang="cs-CZ" sz="1900" dirty="0">
              <a:latin typeface="Monotype Corsiva" panose="03010101010201010101" pitchFamily="66" charset="0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BD3CFFA-9C06-0860-EA43-15EFD59EC70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cs-CZ" sz="1900" b="0" i="0" u="none" strike="noStrike" baseline="0" dirty="0">
                <a:latin typeface="Monotype Corsiva" panose="03010101010201010101" pitchFamily="66" charset="0"/>
              </a:rPr>
              <a:t>1951</a:t>
            </a:r>
          </a:p>
          <a:p>
            <a:pPr marL="0" indent="0" algn="l">
              <a:buNone/>
            </a:pPr>
            <a:r>
              <a:rPr lang="pl-PL" sz="1900" b="0" i="0" u="none" strike="noStrike" baseline="0" dirty="0">
                <a:latin typeface="Monotype Corsiva" panose="03010101010201010101" pitchFamily="66" charset="0"/>
              </a:rPr>
              <a:t>Piatnik představil na svých kartách </a:t>
            </a:r>
            <a:r>
              <a:rPr lang="cs-CZ" sz="1900" b="0" i="0" u="none" strike="noStrike" baseline="0" dirty="0">
                <a:latin typeface="Monotype Corsiva" panose="03010101010201010101" pitchFamily="66" charset="0"/>
              </a:rPr>
              <a:t>vícebarevný offsetový tisk.</a:t>
            </a:r>
            <a:endParaRPr lang="cs-CZ" sz="1900" dirty="0">
              <a:latin typeface="Monotype Corsiva" panose="03010101010201010101" pitchFamily="66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6939DD2-B880-9319-7685-3AB46EC490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865" y="3292474"/>
            <a:ext cx="2191787" cy="309943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471D52C-F151-4223-F05F-6DD0F24205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349" y="2798762"/>
            <a:ext cx="5389721" cy="359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15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0"/>
    </mc:Choice>
    <mc:Fallback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Text, Poster, Buch, Person enthält.&#10;&#10;Automatisch generierte Beschreibung">
            <a:extLst>
              <a:ext uri="{FF2B5EF4-FFF2-40B4-BE49-F238E27FC236}">
                <a16:creationId xmlns:a16="http://schemas.microsoft.com/office/drawing/2014/main" id="{67D03CE0-8E12-2FE4-B38D-938961676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78" y="933614"/>
            <a:ext cx="3743462" cy="5218372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Grafik 2" descr="Ein Bild, das Menschliches Gesicht, Kleidung, Person, Text enthält.&#10;&#10;Automatisch generierte Beschreibung">
            <a:extLst>
              <a:ext uri="{FF2B5EF4-FFF2-40B4-BE49-F238E27FC236}">
                <a16:creationId xmlns:a16="http://schemas.microsoft.com/office/drawing/2014/main" id="{DBD7636F-E964-22FC-187F-B1FA8C3B1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427" y="933614"/>
            <a:ext cx="3553251" cy="5179316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543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58A4D9-5419-338B-9CCC-F307E62F4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400" b="0" i="0" u="none" strike="noStrike" baseline="0" dirty="0">
                <a:latin typeface="Mistral" panose="03090702030407020403" pitchFamily="66" charset="0"/>
              </a:rPr>
              <a:t>Piatnik: tehdy a dnes. Cesta časem.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BA6167-9C39-FC7A-1395-2E06C8D620B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cs-CZ" sz="1900" b="0" i="0" u="none" strike="noStrike" baseline="0" dirty="0">
                <a:latin typeface="Monotype Corsiva" panose="03010101010201010101" pitchFamily="66" charset="0"/>
              </a:rPr>
              <a:t>Od roku 1956</a:t>
            </a:r>
          </a:p>
          <a:p>
            <a:pPr marL="0" indent="0" algn="l">
              <a:buNone/>
            </a:pPr>
            <a:r>
              <a:rPr lang="pl-PL" sz="1900" b="0" i="0" u="none" strike="noStrike" baseline="0" dirty="0">
                <a:latin typeface="Monotype Corsiva" panose="03010101010201010101" pitchFamily="66" charset="0"/>
              </a:rPr>
              <a:t>Společnost pochopila, že to nejsou </a:t>
            </a:r>
            <a:r>
              <a:rPr lang="cs-CZ" sz="1900" b="0" i="0" u="none" strike="noStrike" baseline="0" dirty="0">
                <a:latin typeface="Monotype Corsiva" panose="03010101010201010101" pitchFamily="66" charset="0"/>
              </a:rPr>
              <a:t>jen karty, kterými se lidé dobře zabaví, a uvedla první deskové hry jako šachy, </a:t>
            </a:r>
            <a:r>
              <a:rPr lang="pl-PL" sz="1900" b="0" i="0" u="none" strike="noStrike" baseline="0" dirty="0">
                <a:latin typeface="Monotype Corsiva" panose="03010101010201010101" pitchFamily="66" charset="0"/>
              </a:rPr>
              <a:t>halmu nebo backgammon a od roku </a:t>
            </a:r>
            <a:r>
              <a:rPr lang="cs-CZ" sz="1900" b="0" i="0" u="none" strike="noStrike" baseline="0" dirty="0">
                <a:latin typeface="Monotype Corsiva" panose="03010101010201010101" pitchFamily="66" charset="0"/>
              </a:rPr>
              <a:t>1966 také puzzle. Zároveň začala vyvíjet své vlastní hry, zrodily se například </a:t>
            </a:r>
            <a:r>
              <a:rPr lang="pl-PL" sz="1900" b="0" i="0" u="none" strike="noStrike" baseline="0" dirty="0">
                <a:latin typeface="Monotype Corsiva" panose="03010101010201010101" pitchFamily="66" charset="0"/>
              </a:rPr>
              <a:t>Activity   a Podej bombu (dnešní Tik Tak </a:t>
            </a:r>
            <a:r>
              <a:rPr lang="cs-CZ" sz="1900" b="0" i="0" u="none" strike="noStrike" baseline="0" dirty="0">
                <a:latin typeface="Monotype Corsiva" panose="03010101010201010101" pitchFamily="66" charset="0"/>
              </a:rPr>
              <a:t>Bum). Firma také získala licenci k výrobě slavné hry DKT, připomínající Monopoly. Zároveň začala distribuovat výrobky od jiných producentů, například Scrabble.</a:t>
            </a:r>
            <a:endParaRPr lang="cs-CZ" sz="1900" dirty="0">
              <a:latin typeface="Monotype Corsiva" panose="03010101010201010101" pitchFamily="66" charset="0"/>
            </a:endParaRP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9F9918B8-9BE9-369F-BA65-ECCC35FB3A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647" y="1825625"/>
            <a:ext cx="4474705" cy="4351338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0E219CA-BE9D-ABA5-1017-E1B76FCBD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888" y="4530088"/>
            <a:ext cx="4944403" cy="141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55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BE4B35-BBC0-E4E2-A910-971019FCE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400" b="0" i="0" u="none" strike="noStrike" baseline="0" dirty="0">
                <a:latin typeface="Mistral" panose="03090702030407020403" pitchFamily="66" charset="0"/>
              </a:rPr>
              <a:t>Piatnik: tehdy a dnes. Cesta časem.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ED9A82-3A53-BA95-4173-6AD8C5BAA2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44805" y="1698943"/>
            <a:ext cx="5181600" cy="435133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cs-CZ" sz="2000" b="0" i="0" u="none" strike="noStrike" baseline="0" dirty="0">
                <a:latin typeface="Monotype Corsiva" panose="03010101010201010101" pitchFamily="66" charset="0"/>
              </a:rPr>
              <a:t>1962</a:t>
            </a:r>
          </a:p>
          <a:p>
            <a:pPr marL="0" indent="0" algn="l">
              <a:buNone/>
            </a:pPr>
            <a:r>
              <a:rPr lang="cs-CZ" sz="2000" b="0" i="0" u="none" strike="noStrike" baseline="0" dirty="0">
                <a:latin typeface="Monotype Corsiva" panose="03010101010201010101" pitchFamily="66" charset="0"/>
              </a:rPr>
              <a:t>Továrna ve Vídni expandovala s tím,                                                                              jak výrazně narostl vývoz her, zejména od roku 1966.</a:t>
            </a:r>
            <a:endParaRPr lang="cs-CZ" sz="2000" dirty="0">
              <a:latin typeface="Monotype Corsiva" panose="03010101010201010101" pitchFamily="66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B524ABB-36F0-DD6F-1DBD-D9FE3FFD5F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95" y="1389478"/>
            <a:ext cx="5427535" cy="510339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4735FE8-FA23-8C60-108B-37EF5F63D8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452" y="2926080"/>
            <a:ext cx="5492305" cy="366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66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5000"/>
    </mc:Choice>
    <mc:Fallback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5ADB16A-A343-18C1-57E2-996D4A7EE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993" y="423443"/>
            <a:ext cx="9050013" cy="601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06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003439-8C44-5E54-AE1F-31C70E75E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400" b="0" i="0" u="none" strike="noStrike" baseline="0" dirty="0">
                <a:latin typeface="Mistral" panose="03090702030407020403" pitchFamily="66" charset="0"/>
              </a:rPr>
              <a:t>Piatnik: tehdy a dnes. Cesta časem.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8FB4A9-6FEB-8410-E406-7846814D863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cs-CZ" sz="2000" b="0" i="0" u="none" strike="noStrike" baseline="0" dirty="0">
                <a:latin typeface="Monotype Corsiva" panose="03010101010201010101" pitchFamily="66" charset="0"/>
              </a:rPr>
              <a:t>2000</a:t>
            </a:r>
          </a:p>
          <a:p>
            <a:pPr marL="0" indent="0" algn="l">
              <a:buNone/>
            </a:pPr>
            <a:r>
              <a:rPr lang="pl-PL" sz="2000" b="0" i="0" u="none" strike="noStrike" baseline="0" dirty="0">
                <a:latin typeface="Monotype Corsiva" panose="03010101010201010101" pitchFamily="66" charset="0"/>
              </a:rPr>
              <a:t>Vývoz her od Piatnika je od té doby </a:t>
            </a:r>
            <a:r>
              <a:rPr lang="cs-CZ" sz="2000" b="0" i="0" u="none" strike="noStrike" baseline="0" dirty="0">
                <a:latin typeface="Monotype Corsiva" panose="03010101010201010101" pitchFamily="66" charset="0"/>
              </a:rPr>
              <a:t>velmi úspěšný         a získal této značce mnoho mezinárodních cen.    </a:t>
            </a:r>
            <a:r>
              <a:rPr lang="cs-CZ" sz="2000" b="0" i="0" u="none" strike="noStrike" baseline="0" dirty="0" err="1">
                <a:latin typeface="Monotype Corsiva" panose="03010101010201010101" pitchFamily="66" charset="0"/>
              </a:rPr>
              <a:t>Activity</a:t>
            </a:r>
            <a:r>
              <a:rPr lang="cs-CZ" sz="2000" b="0" i="0" u="none" strike="noStrike" baseline="0" dirty="0">
                <a:latin typeface="Monotype Corsiva" panose="03010101010201010101" pitchFamily="66" charset="0"/>
              </a:rPr>
              <a:t> byly vyhlášeny Hrou roku v Austrálii (2000)   a České republice (2009), Tik </a:t>
            </a:r>
            <a:r>
              <a:rPr lang="pl-PL" sz="2000" b="0" i="0" u="none" strike="noStrike" baseline="0" dirty="0">
                <a:latin typeface="Monotype Corsiva" panose="03010101010201010101" pitchFamily="66" charset="0"/>
              </a:rPr>
              <a:t>Tak Bum bylo oceněno      v Holandsku a na </a:t>
            </a:r>
            <a:r>
              <a:rPr lang="cs-CZ" sz="2000" b="0" i="0" u="none" strike="noStrike" baseline="0" dirty="0">
                <a:latin typeface="Monotype Corsiva" panose="03010101010201010101" pitchFamily="66" charset="0"/>
              </a:rPr>
              <a:t>mezinárodním herním festivalu ve Francii. </a:t>
            </a:r>
            <a:r>
              <a:rPr lang="sv-SE" sz="2000" b="0" i="0" u="none" strike="noStrike" baseline="0" dirty="0">
                <a:latin typeface="Monotype Corsiva" panose="03010101010201010101" pitchFamily="66" charset="0"/>
              </a:rPr>
              <a:t>Speedy Roll se stala Dětskou hrou roku</a:t>
            </a:r>
            <a:r>
              <a:rPr lang="cs-CZ" sz="2000" b="0" i="0" u="none" strike="noStrike" baseline="0" dirty="0">
                <a:latin typeface="Monotype Corsiva" panose="03010101010201010101" pitchFamily="66" charset="0"/>
              </a:rPr>
              <a:t> 2020. Hra </a:t>
            </a:r>
            <a:r>
              <a:rPr lang="cs-CZ" sz="2000" b="0" i="0" u="none" strike="noStrike" baseline="0" dirty="0" err="1">
                <a:latin typeface="Monotype Corsiva" panose="03010101010201010101" pitchFamily="66" charset="0"/>
              </a:rPr>
              <a:t>Century</a:t>
            </a:r>
            <a:r>
              <a:rPr lang="cs-CZ" sz="2000" b="0" i="0" u="none" strike="noStrike" baseline="0" dirty="0">
                <a:latin typeface="Monotype Corsiva" panose="03010101010201010101" pitchFamily="66" charset="0"/>
              </a:rPr>
              <a:t> získala v roce 2016 </a:t>
            </a:r>
            <a:r>
              <a:rPr lang="pl-PL" sz="2000" b="0" i="0" u="none" strike="noStrike" baseline="0" dirty="0">
                <a:latin typeface="Monotype Corsiva" panose="03010101010201010101" pitchFamily="66" charset="0"/>
              </a:rPr>
              <a:t>ocenění jako Hra roku od Rakouské herní akademie, která ocenila také hru Raise </a:t>
            </a:r>
            <a:r>
              <a:rPr lang="cs-CZ" sz="2000" b="0" i="0" u="none" strike="noStrike" baseline="0" dirty="0">
                <a:latin typeface="Monotype Corsiva" panose="03010101010201010101" pitchFamily="66" charset="0"/>
              </a:rPr>
              <a:t>v roce 2022 a taktickou hru 80 </a:t>
            </a:r>
            <a:r>
              <a:rPr lang="cs-CZ" sz="2000" b="0" i="0" u="none" strike="noStrike" baseline="0" dirty="0" err="1">
                <a:latin typeface="Monotype Corsiva" panose="03010101010201010101" pitchFamily="66" charset="0"/>
              </a:rPr>
              <a:t>Days</a:t>
            </a:r>
            <a:r>
              <a:rPr lang="cs-CZ" sz="2000" b="0" i="0" u="none" strike="noStrike" baseline="0" dirty="0">
                <a:latin typeface="Monotype Corsiva" panose="03010101010201010101" pitchFamily="66" charset="0"/>
              </a:rPr>
              <a:t> coby Herní hit 2023. </a:t>
            </a:r>
            <a:r>
              <a:rPr lang="cs-CZ" sz="2000" b="0" i="0" u="none" strike="noStrike" baseline="0" dirty="0" err="1">
                <a:latin typeface="Monotype Corsiva" panose="03010101010201010101" pitchFamily="66" charset="0"/>
              </a:rPr>
              <a:t>High</a:t>
            </a:r>
            <a:r>
              <a:rPr lang="cs-CZ" sz="2000" b="0" i="0" u="none" strike="noStrike" baseline="0" dirty="0">
                <a:latin typeface="Monotype Corsiva" panose="03010101010201010101" pitchFamily="66" charset="0"/>
              </a:rPr>
              <a:t> </a:t>
            </a:r>
            <a:r>
              <a:rPr lang="cs-CZ" sz="2000" b="0" i="0" u="none" strike="noStrike" baseline="0" dirty="0" err="1">
                <a:latin typeface="Monotype Corsiva" panose="03010101010201010101" pitchFamily="66" charset="0"/>
              </a:rPr>
              <a:t>Voltage</a:t>
            </a:r>
            <a:r>
              <a:rPr lang="cs-CZ" sz="2000" b="0" i="0" u="none" strike="noStrike" baseline="0" dirty="0">
                <a:latin typeface="Monotype Corsiva" panose="03010101010201010101" pitchFamily="66" charset="0"/>
              </a:rPr>
              <a:t> získala v roce 2019 titul Vzdělávací hra roku od časopisu </a:t>
            </a:r>
            <a:r>
              <a:rPr lang="nn-NO" sz="2000" b="0" i="0" u="none" strike="noStrike" baseline="0" dirty="0">
                <a:latin typeface="Monotype Corsiva" panose="03010101010201010101" pitchFamily="66" charset="0"/>
              </a:rPr>
              <a:t>Familie &amp; Co na veletrhu her ve Stuttgartu.</a:t>
            </a:r>
            <a:r>
              <a:rPr lang="cs-CZ" sz="2000" b="0" i="0" u="none" strike="noStrike" baseline="0" dirty="0">
                <a:latin typeface="Monotype Corsiva" panose="03010101010201010101" pitchFamily="66" charset="0"/>
              </a:rPr>
              <a:t> Také počty prodaných her jsou působivé - například </a:t>
            </a:r>
            <a:r>
              <a:rPr lang="cs-CZ" sz="2000" b="0" i="0" u="none" strike="noStrike" baseline="0" dirty="0" err="1">
                <a:latin typeface="Monotype Corsiva" panose="03010101010201010101" pitchFamily="66" charset="0"/>
              </a:rPr>
              <a:t>Activit</a:t>
            </a:r>
            <a:r>
              <a:rPr lang="cs-CZ" sz="2000" b="0" i="0" u="none" strike="noStrike" baseline="0" dirty="0">
                <a:latin typeface="Monotype Corsiva" panose="03010101010201010101" pitchFamily="66" charset="0"/>
              </a:rPr>
              <a:t> se prodalo už 11 mil. kusů!</a:t>
            </a:r>
            <a:endParaRPr lang="cs-CZ" sz="2000" dirty="0">
              <a:latin typeface="Monotype Corsiva" panose="03010101010201010101" pitchFamily="66" charset="0"/>
            </a:endParaRPr>
          </a:p>
          <a:p>
            <a:endParaRPr lang="cs-CZ" dirty="0"/>
          </a:p>
        </p:txBody>
      </p:sp>
      <p:pic>
        <p:nvPicPr>
          <p:cNvPr id="5" name="Grafik 1">
            <a:extLst>
              <a:ext uri="{FF2B5EF4-FFF2-40B4-BE49-F238E27FC236}">
                <a16:creationId xmlns:a16="http://schemas.microsoft.com/office/drawing/2014/main" id="{EE2B29C1-D017-F044-47DD-54F6D4350C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b="19091"/>
          <a:stretch/>
        </p:blipFill>
        <p:spPr>
          <a:xfrm>
            <a:off x="6760597" y="1825625"/>
            <a:ext cx="400480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592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0"/>
    </mc:Choice>
    <mc:Fallback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54FC38-882D-EB8A-1828-6A451EB01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400" b="0" i="0" u="none" strike="noStrike" baseline="0" dirty="0">
                <a:latin typeface="Mistral" panose="03090702030407020403" pitchFamily="66" charset="0"/>
              </a:rPr>
              <a:t>Piatnik: tehdy a dnes. Cesta časem.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643133-893A-88A0-6EBD-AAF9E18D70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17469"/>
            <a:ext cx="5181600" cy="3559493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cs-CZ" sz="2000" b="0" i="0" u="none" strike="noStrike" baseline="0" dirty="0">
                <a:latin typeface="Monotype Corsiva" panose="03010101010201010101" pitchFamily="66" charset="0"/>
              </a:rPr>
              <a:t>Současnost</a:t>
            </a:r>
          </a:p>
          <a:p>
            <a:pPr marL="0" indent="0">
              <a:buNone/>
            </a:pPr>
            <a:r>
              <a:rPr lang="cs-CZ" sz="2000" b="0" i="0" u="none" strike="noStrike" baseline="0" dirty="0">
                <a:latin typeface="Monotype Corsiva" panose="03010101010201010101" pitchFamily="66" charset="0"/>
              </a:rPr>
              <a:t>Příběh úspěchu značky Piatnik, jejích karet, puzzle                  a deskových her pokračuje dál. Každý rok přináší řadu nových edukačních</a:t>
            </a:r>
            <a:r>
              <a:rPr lang="cs-CZ" sz="2000" dirty="0">
                <a:latin typeface="Monotype Corsiva" panose="03010101010201010101" pitchFamily="66" charset="0"/>
              </a:rPr>
              <a:t>, strategických</a:t>
            </a:r>
            <a:r>
              <a:rPr lang="cs-CZ" sz="2000" b="0" i="0" u="none" strike="noStrike" baseline="0" dirty="0">
                <a:latin typeface="Monotype Corsiva" panose="03010101010201010101" pitchFamily="66" charset="0"/>
              </a:rPr>
              <a:t> či party her, s nimiž se kvalitně zabaví kdokoli, </a:t>
            </a:r>
            <a:r>
              <a:rPr lang="pl-PL" sz="2000" b="0" i="0" u="none" strike="noStrike" baseline="0" dirty="0">
                <a:latin typeface="Monotype Corsiva" panose="03010101010201010101" pitchFamily="66" charset="0"/>
              </a:rPr>
              <a:t>zapomene na stres, pocvičí mozek a něco </a:t>
            </a:r>
            <a:r>
              <a:rPr lang="pt-BR" sz="2000" b="0" i="0" u="none" strike="noStrike" baseline="0" dirty="0">
                <a:latin typeface="Monotype Corsiva" panose="03010101010201010101" pitchFamily="66" charset="0"/>
              </a:rPr>
              <a:t>nového se o sobě dozví. Špičková výrobní</a:t>
            </a:r>
            <a:r>
              <a:rPr lang="cs-CZ" sz="2000" b="0" i="0" u="none" strike="noStrike" baseline="0" dirty="0">
                <a:latin typeface="Monotype Corsiva" panose="03010101010201010101" pitchFamily="66" charset="0"/>
              </a:rPr>
              <a:t> </a:t>
            </a:r>
            <a:r>
              <a:rPr lang="fr-FR" sz="2000" b="0" i="0" u="none" strike="noStrike" baseline="0" dirty="0">
                <a:latin typeface="Monotype Corsiva" panose="03010101010201010101" pitchFamily="66" charset="0"/>
              </a:rPr>
              <a:t>technologie se snoubí s dvousetletou</a:t>
            </a:r>
            <a:r>
              <a:rPr lang="cs-CZ" sz="2000" b="0" i="0" u="none" strike="noStrike" baseline="0" dirty="0">
                <a:latin typeface="Monotype Corsiva" panose="03010101010201010101" pitchFamily="66" charset="0"/>
              </a:rPr>
              <a:t> </a:t>
            </a:r>
            <a:r>
              <a:rPr lang="pl-PL" sz="2000" b="0" i="0" u="none" strike="noStrike" baseline="0" dirty="0">
                <a:latin typeface="Monotype Corsiva" panose="03010101010201010101" pitchFamily="66" charset="0"/>
              </a:rPr>
              <a:t>tradicí a bez nadsázky lze říci, že Piatnik je </a:t>
            </a:r>
            <a:r>
              <a:rPr lang="cs-CZ" sz="2000" b="0" i="0" u="none" strike="noStrike" baseline="0" dirty="0">
                <a:latin typeface="Monotype Corsiva" panose="03010101010201010101" pitchFamily="66" charset="0"/>
              </a:rPr>
              <a:t>expert na inteligentní zábavu.</a:t>
            </a:r>
            <a:endParaRPr lang="cs-CZ" sz="2000" dirty="0">
              <a:latin typeface="Monotype Corsiva" panose="03010101010201010101" pitchFamily="66" charset="0"/>
            </a:endParaRPr>
          </a:p>
          <a:p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2916DFED-2A1D-D196-D825-4BD32756C1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266" y="1646147"/>
            <a:ext cx="5449534" cy="4710293"/>
          </a:xfrm>
        </p:spPr>
      </p:pic>
    </p:spTree>
    <p:extLst>
      <p:ext uri="{BB962C8B-B14F-4D97-AF65-F5344CB8AC3E}">
        <p14:creationId xmlns:p14="http://schemas.microsoft.com/office/powerpoint/2010/main" val="533550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0"/>
    </mc:Choice>
    <mc:Fallback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873AB42-B0C8-D82F-92A0-8BAF1C86B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2464" y="2130456"/>
            <a:ext cx="5348058" cy="291712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887E134-0BEC-20F1-83B3-0FD65ADAC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5161" y="1185194"/>
            <a:ext cx="3055851" cy="480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9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48D7C8-8743-1944-74EA-C8D56FC85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343400" cy="1600200"/>
          </a:xfrm>
        </p:spPr>
        <p:txBody>
          <a:bodyPr>
            <a:normAutofit fontScale="90000"/>
          </a:bodyPr>
          <a:lstStyle/>
          <a:p>
            <a:r>
              <a:rPr lang="cs-CZ" sz="4000" b="0" i="0" u="none" strike="noStrike" baseline="0" dirty="0">
                <a:latin typeface="Mistral" panose="03090702030407020403" pitchFamily="66" charset="0"/>
              </a:rPr>
              <a:t>Piatnik: tehdy a dnes. Cesta časem.</a:t>
            </a:r>
            <a:br>
              <a:rPr lang="cs-CZ" sz="3200" b="0" i="0" u="none" strike="noStrike" baseline="0" dirty="0">
                <a:latin typeface="Whitney-Medium"/>
              </a:rPr>
            </a:br>
            <a:endParaRPr lang="cs-CZ" dirty="0"/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235F3484-1CEF-523F-74D7-CAEC64A8437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" r="1065"/>
          <a:stretch>
            <a:fillRect/>
          </a:stretch>
        </p:blipFill>
        <p:spPr/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4F4E384-695F-0192-85F4-B57BA2CE9B2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l"/>
            <a:endParaRPr lang="cs-CZ" sz="1800" b="0" i="0" u="none" strike="noStrike" baseline="0" dirty="0">
              <a:latin typeface="Blackadder ITC" panose="04020505050007020D02" pitchFamily="82" charset="0"/>
            </a:endParaRPr>
          </a:p>
          <a:p>
            <a:r>
              <a:rPr lang="cs-CZ" sz="2400" dirty="0" err="1">
                <a:latin typeface="Monotype Corsiva" panose="03010101010201010101" pitchFamily="66" charset="0"/>
              </a:rPr>
              <a:t>Wiener</a:t>
            </a:r>
            <a:r>
              <a:rPr lang="cs-CZ" sz="2400" dirty="0">
                <a:latin typeface="Monotype Corsiva" panose="03010101010201010101" pitchFamily="66" charset="0"/>
              </a:rPr>
              <a:t> </a:t>
            </a:r>
            <a:r>
              <a:rPr lang="cs-CZ" sz="2400" dirty="0" err="1">
                <a:latin typeface="Monotype Corsiva" panose="03010101010201010101" pitchFamily="66" charset="0"/>
              </a:rPr>
              <a:t>Spielkartenfabrik</a:t>
            </a:r>
            <a:r>
              <a:rPr lang="cs-CZ" sz="2400" dirty="0">
                <a:latin typeface="Monotype Corsiva" panose="03010101010201010101" pitchFamily="66" charset="0"/>
              </a:rPr>
              <a:t> </a:t>
            </a:r>
            <a:r>
              <a:rPr lang="cs-CZ" sz="2400" dirty="0" err="1">
                <a:latin typeface="Monotype Corsiva" panose="03010101010201010101" pitchFamily="66" charset="0"/>
              </a:rPr>
              <a:t>Ferd.Piatnik</a:t>
            </a:r>
            <a:r>
              <a:rPr lang="cs-CZ" sz="2400" b="0" i="0" u="none" strike="noStrike" baseline="0" dirty="0">
                <a:latin typeface="Monotype Corsiva" panose="03010101010201010101" pitchFamily="66" charset="0"/>
              </a:rPr>
              <a:t> &amp; </a:t>
            </a:r>
            <a:r>
              <a:rPr lang="cs-CZ" sz="2400" b="0" i="0" u="none" strike="noStrike" baseline="0" dirty="0" err="1">
                <a:latin typeface="Monotype Corsiva" panose="03010101010201010101" pitchFamily="66" charset="0"/>
              </a:rPr>
              <a:t>Söhne</a:t>
            </a:r>
            <a:r>
              <a:rPr lang="cs-CZ" sz="2400" dirty="0">
                <a:latin typeface="Monotype Corsiva" panose="03010101010201010101" pitchFamily="66" charset="0"/>
              </a:rPr>
              <a:t> </a:t>
            </a:r>
            <a:r>
              <a:rPr lang="cs-CZ" sz="2400" b="0" i="0" u="none" strike="noStrike" baseline="0" dirty="0">
                <a:latin typeface="Monotype Corsiva" panose="03010101010201010101" pitchFamily="66" charset="0"/>
              </a:rPr>
              <a:t>slaví v roce 2024 dvousté výročí. </a:t>
            </a:r>
          </a:p>
          <a:p>
            <a:endParaRPr lang="cs-CZ" sz="2400" dirty="0">
              <a:latin typeface="Monotype Corsiva" panose="03010101010201010101" pitchFamily="66" charset="0"/>
            </a:endParaRPr>
          </a:p>
          <a:p>
            <a:r>
              <a:rPr lang="cs-CZ" sz="2400" b="0" i="0" u="none" strike="noStrike" baseline="0" dirty="0">
                <a:latin typeface="Monotype Corsiva" panose="03010101010201010101" pitchFamily="66" charset="0"/>
              </a:rPr>
              <a:t>Naše cesta časem proto začíná </a:t>
            </a:r>
            <a:r>
              <a:rPr lang="cs-CZ" sz="2400" b="0" i="0" u="none" strike="noStrike" dirty="0">
                <a:latin typeface="Monotype Corsiva" panose="03010101010201010101" pitchFamily="66" charset="0"/>
              </a:rPr>
              <a:t>     </a:t>
            </a:r>
            <a:r>
              <a:rPr lang="cs-CZ" sz="2400" b="0" i="0" u="none" strike="noStrike" baseline="0" dirty="0">
                <a:latin typeface="Monotype Corsiva" panose="03010101010201010101" pitchFamily="66" charset="0"/>
              </a:rPr>
              <a:t>v roce 1824, kdy byly položeny základy dnešní společnosti - ve vídeňské čtvrti </a:t>
            </a:r>
            <a:r>
              <a:rPr lang="cs-CZ" sz="2400" b="0" i="0" u="none" strike="noStrike" baseline="0" dirty="0" err="1">
                <a:latin typeface="Monotype Corsiva" panose="03010101010201010101" pitchFamily="66" charset="0"/>
              </a:rPr>
              <a:t>Neubau</a:t>
            </a:r>
            <a:r>
              <a:rPr lang="cs-CZ" sz="2400" b="0" i="0" u="none" strike="noStrike" baseline="0" dirty="0">
                <a:latin typeface="Monotype Corsiva" panose="03010101010201010101" pitchFamily="66" charset="0"/>
              </a:rPr>
              <a:t>.</a:t>
            </a:r>
            <a:endParaRPr lang="cs-CZ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8979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0000" advClick="0" advTm="15000">
        <p15:prstTrans prst="curtains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8E9857-E06E-ABB5-3BC7-C4B8371CA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400" b="0" i="0" u="none" strike="noStrike" baseline="0" dirty="0">
                <a:latin typeface="Mistral" panose="03090702030407020403" pitchFamily="66" charset="0"/>
              </a:rPr>
              <a:t>Piatnik: tehdy a dnes. Cesta časem.</a:t>
            </a:r>
            <a:endParaRPr lang="cs-CZ" dirty="0"/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D65FC9C5-1FE6-B75E-991E-03DA93F0A4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45663"/>
            <a:ext cx="5181600" cy="4111261"/>
          </a:xfrm>
        </p:spPr>
      </p:pic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85FDB90B-D64C-DE26-EDCC-A5F50C5FACD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cs-CZ" sz="2000" b="0" i="0" u="none" strike="noStrike" baseline="0" dirty="0">
                <a:latin typeface="Monotype Corsiva" panose="03010101010201010101" pitchFamily="66" charset="0"/>
              </a:rPr>
              <a:t>1824</a:t>
            </a:r>
          </a:p>
          <a:p>
            <a:pPr marL="0" indent="0" algn="l">
              <a:buNone/>
            </a:pPr>
            <a:r>
              <a:rPr lang="it-IT" sz="2000" b="0" i="0" u="none" strike="noStrike" baseline="0" dirty="0">
                <a:latin typeface="Monotype Corsiva" panose="03010101010201010101" pitchFamily="66" charset="0"/>
              </a:rPr>
              <a:t>14. května 1824 založil Anton Moser</a:t>
            </a:r>
            <a:r>
              <a:rPr lang="cs-CZ" sz="2000" b="0" i="0" u="none" strike="noStrike" baseline="0" dirty="0">
                <a:latin typeface="Monotype Corsiva" panose="03010101010201010101" pitchFamily="66" charset="0"/>
              </a:rPr>
              <a:t> dílnu na výrobu karet v </a:t>
            </a:r>
            <a:r>
              <a:rPr lang="cs-CZ" sz="2000" b="0" i="0" u="none" strike="noStrike" baseline="0" dirty="0" err="1">
                <a:latin typeface="Monotype Corsiva" panose="03010101010201010101" pitchFamily="66" charset="0"/>
              </a:rPr>
              <a:t>Neubau</a:t>
            </a:r>
            <a:r>
              <a:rPr lang="cs-CZ" sz="2000" b="0" i="0" u="none" strike="noStrike" baseline="0" dirty="0">
                <a:latin typeface="Monotype Corsiva" panose="03010101010201010101" pitchFamily="66" charset="0"/>
              </a:rPr>
              <a:t>, malém městě poblíž Vídně. V roce 1835 k němu jako učeň nastoupil Ferdinand Piatnik, který brzy prokázal své kvality (“loajální, pracovitý               a bezúhonný”). Když Anton Moser v roce 1842 zemřel, Ferdinand Piatnik se oženil s jeho vdovou a převzal továrnu.</a:t>
            </a:r>
          </a:p>
          <a:p>
            <a:pPr marL="0" indent="0" algn="l">
              <a:buNone/>
            </a:pPr>
            <a:endParaRPr lang="cs-CZ" sz="2000" b="0" i="0" u="none" strike="noStrike" baseline="0" dirty="0">
              <a:latin typeface="Monotype Corsiva" panose="03010101010201010101" pitchFamily="66" charset="0"/>
            </a:endParaRPr>
          </a:p>
          <a:p>
            <a:pPr marL="0" indent="0" algn="l">
              <a:buNone/>
            </a:pPr>
            <a:r>
              <a:rPr lang="cs-CZ" sz="2000" b="0" i="0" u="none" strike="noStrike" baseline="0" dirty="0">
                <a:latin typeface="Monotype Corsiva" panose="03010101010201010101" pitchFamily="66" charset="0"/>
              </a:rPr>
              <a:t>1843</a:t>
            </a:r>
          </a:p>
          <a:p>
            <a:pPr marL="0" indent="0" algn="l">
              <a:buNone/>
            </a:pPr>
            <a:r>
              <a:rPr lang="cs-CZ" sz="2000" b="0" i="0" u="none" strike="noStrike" baseline="0" dirty="0">
                <a:latin typeface="Monotype Corsiva" panose="03010101010201010101" pitchFamily="66" charset="0"/>
              </a:rPr>
              <a:t>Benediktýnské opatství, které vlastnilo pozemek pod továrnou v </a:t>
            </a:r>
            <a:r>
              <a:rPr lang="cs-CZ" sz="2000" b="0" i="0" u="none" strike="noStrike" baseline="0" dirty="0" err="1">
                <a:latin typeface="Monotype Corsiva" panose="03010101010201010101" pitchFamily="66" charset="0"/>
              </a:rPr>
              <a:t>Neubau</a:t>
            </a:r>
            <a:r>
              <a:rPr lang="cs-CZ" sz="2000" b="0" i="0" u="none" strike="noStrike" baseline="0" dirty="0">
                <a:latin typeface="Monotype Corsiva" panose="03010101010201010101" pitchFamily="66" charset="0"/>
              </a:rPr>
              <a:t>, udělilo Ferdinandu </a:t>
            </a:r>
            <a:r>
              <a:rPr lang="cs-CZ" sz="2000" b="0" i="0" u="none" strike="noStrike" baseline="0" dirty="0" err="1">
                <a:latin typeface="Monotype Corsiva" panose="03010101010201010101" pitchFamily="66" charset="0"/>
              </a:rPr>
              <a:t>Piatnikovi</a:t>
            </a:r>
            <a:r>
              <a:rPr lang="cs-CZ" sz="2000" b="0" i="0" u="none" strike="noStrike" baseline="0" dirty="0">
                <a:latin typeface="Monotype Corsiva" panose="03010101010201010101" pitchFamily="66" charset="0"/>
              </a:rPr>
              <a:t> obchodní licenci, což znamenalo, že továrna nyní nesla jeho jméno</a:t>
            </a:r>
            <a:r>
              <a:rPr lang="cs-CZ" sz="2000" b="0" i="0" u="none" strike="noStrike" baseline="0" dirty="0">
                <a:latin typeface="Mistral" panose="03090702030407020403" pitchFamily="66" charset="0"/>
              </a:rPr>
              <a:t>.</a:t>
            </a:r>
            <a:endParaRPr lang="cs-CZ" sz="2000" dirty="0"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985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0"/>
    </mc:Choice>
    <mc:Fallback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3">
            <a:extLst>
              <a:ext uri="{FF2B5EF4-FFF2-40B4-BE49-F238E27FC236}">
                <a16:creationId xmlns:a16="http://schemas.microsoft.com/office/drawing/2014/main" id="{47B42626-E54A-CBD7-BE13-38A59C527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599" y="504417"/>
            <a:ext cx="8430802" cy="584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4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B0D565-4025-C6D6-17C4-757B982E7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400" b="0" i="0" u="none" strike="noStrike" baseline="0" dirty="0">
                <a:latin typeface="Mistral" panose="03090702030407020403" pitchFamily="66" charset="0"/>
              </a:rPr>
              <a:t>Piatnik: tehdy a dnes. Cesta časem.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FF555C8-D723-AD8A-5CCB-A7C4C86E72A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cs-CZ" sz="2000" b="0" i="0" u="none" strike="noStrike" baseline="0" dirty="0">
                <a:latin typeface="Monotype Corsiva" panose="03010101010201010101" pitchFamily="66" charset="0"/>
              </a:rPr>
              <a:t>1862</a:t>
            </a:r>
          </a:p>
          <a:p>
            <a:pPr marL="0" indent="0" algn="l">
              <a:buNone/>
            </a:pPr>
            <a:r>
              <a:rPr lang="cs-CZ" sz="2000" b="0" i="0" u="none" strike="noStrike" baseline="0" dirty="0">
                <a:latin typeface="Monotype Corsiva" panose="03010101010201010101" pitchFamily="66" charset="0"/>
              </a:rPr>
              <a:t>Firma se rychle rozrůstá, jsou potřeba </a:t>
            </a:r>
            <a:r>
              <a:rPr lang="pl-PL" sz="2000" b="0" i="0" u="none" strike="noStrike" baseline="0" dirty="0">
                <a:latin typeface="Monotype Corsiva" panose="03010101010201010101" pitchFamily="66" charset="0"/>
              </a:rPr>
              <a:t>větší prostory,     a tak se stěhuje na adresu Schottenfeld 153. Poptávka po kartách je ale tak velká, že Piatnik opět potřebuje </a:t>
            </a:r>
            <a:r>
              <a:rPr lang="pt-BR" sz="2000" b="0" i="0" u="none" strike="noStrike" baseline="0" dirty="0">
                <a:latin typeface="Monotype Corsiva" panose="03010101010201010101" pitchFamily="66" charset="0"/>
              </a:rPr>
              <a:t>větší prostor a v roce 1880 se přesouvá do</a:t>
            </a:r>
            <a:r>
              <a:rPr lang="cs-CZ" sz="2000" b="0" i="0" u="none" strike="noStrike" baseline="0" dirty="0">
                <a:latin typeface="Monotype Corsiva" panose="03010101010201010101" pitchFamily="66" charset="0"/>
              </a:rPr>
              <a:t> čtyřpatrové budovy na </a:t>
            </a:r>
            <a:r>
              <a:rPr lang="cs-CZ" sz="2000" b="0" i="0" u="none" strike="noStrike" baseline="0" dirty="0" err="1">
                <a:latin typeface="Monotype Corsiva" panose="03010101010201010101" pitchFamily="66" charset="0"/>
              </a:rPr>
              <a:t>Kaiserstrasse</a:t>
            </a:r>
            <a:r>
              <a:rPr lang="cs-CZ" sz="2000" b="0" i="0" u="none" strike="noStrike" baseline="0" dirty="0">
                <a:latin typeface="Monotype Corsiva" panose="03010101010201010101" pitchFamily="66" charset="0"/>
              </a:rPr>
              <a:t> 56.</a:t>
            </a:r>
          </a:p>
          <a:p>
            <a:pPr marL="0" indent="0" algn="l">
              <a:buNone/>
            </a:pPr>
            <a:endParaRPr lang="cs-CZ" sz="2000" dirty="0">
              <a:latin typeface="Monotype Corsiva" panose="03010101010201010101" pitchFamily="66" charset="0"/>
            </a:endParaRPr>
          </a:p>
          <a:p>
            <a:pPr marL="0" indent="0" algn="l">
              <a:buNone/>
            </a:pPr>
            <a:r>
              <a:rPr lang="cs-CZ" sz="2000" b="0" i="0" u="none" strike="noStrike" baseline="0" dirty="0">
                <a:latin typeface="Monotype Corsiva" panose="03010101010201010101" pitchFamily="66" charset="0"/>
              </a:rPr>
              <a:t>1873 - 1882</a:t>
            </a:r>
          </a:p>
          <a:p>
            <a:pPr marL="0" indent="0" algn="l">
              <a:buNone/>
            </a:pPr>
            <a:r>
              <a:rPr lang="cs-CZ" sz="2000" b="0" i="0" u="none" strike="noStrike" baseline="0" dirty="0">
                <a:latin typeface="Monotype Corsiva" panose="03010101010201010101" pitchFamily="66" charset="0"/>
              </a:rPr>
              <a:t>Piatnik vystavuje na Světové výstavě ve Vídni a Paříži. Mimořádná kvalita karet mu získala několik zlatých medailí. Zároveň přizval dva nejstarší syny – Ferdinanda a Adolfa - aby se připojili k firmě, která </a:t>
            </a:r>
            <a:r>
              <a:rPr lang="pl-PL" sz="2000" b="0" i="0" u="none" strike="noStrike" baseline="0" dirty="0">
                <a:latin typeface="Monotype Corsiva" panose="03010101010201010101" pitchFamily="66" charset="0"/>
              </a:rPr>
              <a:t>byla přejmenována na Ferd. Piatnik &amp; </a:t>
            </a:r>
            <a:r>
              <a:rPr lang="cs-CZ" sz="2000" b="0" i="0" u="none" strike="noStrike" baseline="0" dirty="0" err="1">
                <a:latin typeface="Monotype Corsiva" panose="03010101010201010101" pitchFamily="66" charset="0"/>
              </a:rPr>
              <a:t>Söhne</a:t>
            </a:r>
            <a:r>
              <a:rPr lang="cs-CZ" sz="2000" b="0" i="0" u="none" strike="noStrike" baseline="0" dirty="0">
                <a:latin typeface="Monotype Corsiva" panose="03010101010201010101" pitchFamily="66" charset="0"/>
              </a:rPr>
              <a:t>, </a:t>
            </a:r>
            <a:r>
              <a:rPr lang="cs-CZ" sz="2000" b="0" i="0" u="none" strike="noStrike" baseline="0" dirty="0" err="1">
                <a:latin typeface="Monotype Corsiva" panose="03010101010201010101" pitchFamily="66" charset="0"/>
              </a:rPr>
              <a:t>Wien</a:t>
            </a:r>
            <a:r>
              <a:rPr lang="cs-CZ" sz="1800" b="0" i="0" u="none" strike="noStrike" baseline="0" dirty="0">
                <a:latin typeface="Monotype Corsiva" panose="03010101010201010101" pitchFamily="66" charset="0"/>
              </a:rPr>
              <a:t>.</a:t>
            </a:r>
            <a:endParaRPr lang="cs-CZ" dirty="0">
              <a:latin typeface="Monotype Corsiva" panose="03010101010201010101" pitchFamily="66" charset="0"/>
            </a:endParaRPr>
          </a:p>
        </p:txBody>
      </p:sp>
      <p:pic>
        <p:nvPicPr>
          <p:cNvPr id="18" name="Zástupný obsah 17">
            <a:extLst>
              <a:ext uri="{FF2B5EF4-FFF2-40B4-BE49-F238E27FC236}">
                <a16:creationId xmlns:a16="http://schemas.microsoft.com/office/drawing/2014/main" id="{C189392C-A7C8-01DD-8FB1-3F3F25B47A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4094"/>
            <a:ext cx="5181600" cy="3454400"/>
          </a:xfrm>
        </p:spPr>
      </p:pic>
    </p:spTree>
    <p:extLst>
      <p:ext uri="{BB962C8B-B14F-4D97-AF65-F5344CB8AC3E}">
        <p14:creationId xmlns:p14="http://schemas.microsoft.com/office/powerpoint/2010/main" val="3364457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30000"/>
    </mc:Choice>
    <mc:Fallback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9BBE2D-BBE1-9D79-E54E-4F90811C0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400" b="0" i="0" u="none" strike="noStrike" baseline="0" dirty="0">
                <a:latin typeface="Mistral" panose="03090702030407020403" pitchFamily="66" charset="0"/>
              </a:rPr>
              <a:t>Piatnik: tehdy a dnes. Cesta časem.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5C47A8-0C17-BB3B-4AD6-7212BB6DA3B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cs-CZ" sz="2000" b="0" i="0" u="none" strike="noStrike" baseline="0" dirty="0">
                <a:latin typeface="Monotype Corsiva" panose="03010101010201010101" pitchFamily="66" charset="0"/>
              </a:rPr>
              <a:t>1885</a:t>
            </a:r>
          </a:p>
          <a:p>
            <a:pPr marL="0" indent="0" algn="l">
              <a:buNone/>
            </a:pPr>
            <a:r>
              <a:rPr lang="cs-CZ" sz="2000" b="0" i="0" u="none" strike="noStrike" baseline="0" dirty="0">
                <a:latin typeface="Monotype Corsiva" panose="03010101010201010101" pitchFamily="66" charset="0"/>
              </a:rPr>
              <a:t>20. července Ferdinand Piatnik zemřel a byznys převzala jeho žena s dvěma </a:t>
            </a:r>
            <a:r>
              <a:rPr lang="pl-PL" sz="2000" b="0" i="0" u="none" strike="noStrike" baseline="0" dirty="0">
                <a:latin typeface="Monotype Corsiva" panose="03010101010201010101" pitchFamily="66" charset="0"/>
              </a:rPr>
              <a:t>staršími syny. O pět let později odešla do </a:t>
            </a:r>
            <a:r>
              <a:rPr lang="cs-CZ" sz="2000" b="0" i="0" u="none" strike="noStrike" baseline="0" dirty="0">
                <a:latin typeface="Monotype Corsiva" panose="03010101010201010101" pitchFamily="66" charset="0"/>
              </a:rPr>
              <a:t>důchodu a do vedení vstoupil                  i nejmladší syn Rudolf. 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AB6F5917-F55F-AED8-1E4A-9CD11890F4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229" y="3428842"/>
            <a:ext cx="3556069" cy="2748121"/>
          </a:xfr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EE6ACA2-7633-2EF8-85FC-50E0BA8403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355" y="2498863"/>
            <a:ext cx="2124456" cy="341985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1A653FD-C65E-730B-EF0D-01787FC5BE36}"/>
              </a:ext>
            </a:extLst>
          </p:cNvPr>
          <p:cNvSpPr txBox="1"/>
          <p:nvPr/>
        </p:nvSpPr>
        <p:spPr>
          <a:xfrm>
            <a:off x="5847127" y="1690688"/>
            <a:ext cx="347986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>
              <a:buNone/>
            </a:pPr>
            <a:r>
              <a:rPr lang="cs-CZ" sz="2000" b="0" i="0" u="none" strike="noStrike" baseline="0" dirty="0">
                <a:latin typeface="Monotype Corsiva" panose="03010101010201010101" pitchFamily="66" charset="0"/>
              </a:rPr>
              <a:t>1891</a:t>
            </a:r>
          </a:p>
          <a:p>
            <a:pPr marL="0" indent="0" algn="l">
              <a:buNone/>
            </a:pPr>
            <a:r>
              <a:rPr lang="cs-CZ" sz="2000" b="0" i="0" u="none" strike="noStrike" baseline="0" dirty="0">
                <a:latin typeface="Monotype Corsiva" panose="03010101010201010101" pitchFamily="66" charset="0"/>
              </a:rPr>
              <a:t>Tento rok byl pro firmu převratný. Byznys byl přesunut do speciálně vybudovaného prostorného průmyslového komplexu na </a:t>
            </a:r>
            <a:r>
              <a:rPr lang="cs-CZ" sz="2000" b="0" i="0" u="none" strike="noStrike" baseline="0" dirty="0" err="1">
                <a:latin typeface="Monotype Corsiva" panose="03010101010201010101" pitchFamily="66" charset="0"/>
              </a:rPr>
              <a:t>Hütteldorfer</a:t>
            </a:r>
            <a:r>
              <a:rPr lang="cs-CZ" sz="2000" b="0" i="0" u="none" strike="noStrike" baseline="0" dirty="0">
                <a:latin typeface="Monotype Corsiva" panose="03010101010201010101" pitchFamily="66" charset="0"/>
              </a:rPr>
              <a:t> </a:t>
            </a:r>
            <a:r>
              <a:rPr lang="cs-CZ" sz="2000" b="0" i="0" u="none" strike="noStrike" baseline="0" dirty="0" err="1">
                <a:latin typeface="Monotype Corsiva" panose="03010101010201010101" pitchFamily="66" charset="0"/>
              </a:rPr>
              <a:t>Strasse</a:t>
            </a:r>
            <a:r>
              <a:rPr lang="cs-CZ" sz="2000" b="0" i="0" u="none" strike="noStrike" baseline="0" dirty="0">
                <a:latin typeface="Monotype Corsiva" panose="03010101010201010101" pitchFamily="66" charset="0"/>
              </a:rPr>
              <a:t>, na nákladech se nešetřilo, byl vybaven špičkovými stroji a vzdušnými kancelářemi. Ve stejném roce se také v logu objevil slavný jezdec na koni, protože někteří členové rodiny milovali koňské dostihy. Piatnik se také vydal za hranice, dokonce vytvářel speciální design hracích karet pro USA, Havaj, Japonsko, </a:t>
            </a:r>
            <a:r>
              <a:rPr lang="it-IT" sz="2000" b="0" i="0" u="none" strike="noStrike" baseline="0" dirty="0">
                <a:latin typeface="Monotype Corsiva" panose="03010101010201010101" pitchFamily="66" charset="0"/>
              </a:rPr>
              <a:t>Mongolsko a kasino</a:t>
            </a:r>
            <a:r>
              <a:rPr lang="cs-CZ" sz="2000" b="0" i="0" u="none" strike="noStrike" baseline="0" dirty="0">
                <a:latin typeface="Monotype Corsiva" panose="03010101010201010101" pitchFamily="66" charset="0"/>
              </a:rPr>
              <a:t> </a:t>
            </a:r>
            <a:r>
              <a:rPr lang="it-IT" sz="2000" b="0" i="0" u="none" strike="noStrike" baseline="0" dirty="0">
                <a:latin typeface="Monotype Corsiva" panose="03010101010201010101" pitchFamily="66" charset="0"/>
              </a:rPr>
              <a:t>v Monte Carlu.</a:t>
            </a:r>
            <a:endParaRPr lang="cs-CZ" sz="20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090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0"/>
    </mc:Choice>
    <mc:Fallback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3" descr="Ein Bild, das Text, Poster, Kunst enthält.&#10;&#10;Automatisch generierte Beschreibung">
            <a:extLst>
              <a:ext uri="{FF2B5EF4-FFF2-40B4-BE49-F238E27FC236}">
                <a16:creationId xmlns:a16="http://schemas.microsoft.com/office/drawing/2014/main" id="{E2AB41F3-5245-1975-7C87-62CC529A4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900" y="520525"/>
            <a:ext cx="5906199" cy="5816949"/>
          </a:xfrm>
          <a:prstGeom prst="rect">
            <a:avLst/>
          </a:prstGeom>
        </p:spPr>
      </p:pic>
      <p:pic>
        <p:nvPicPr>
          <p:cNvPr id="3" name="Grafik 9" descr="Ein Bild, das Silhouette, Kreativität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E98E78E7-7C18-E16F-9EA6-9F93A6101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82" y="4173393"/>
            <a:ext cx="1960154" cy="2255521"/>
          </a:xfrm>
          <a:prstGeom prst="rect">
            <a:avLst/>
          </a:prstGeom>
        </p:spPr>
      </p:pic>
      <p:pic>
        <p:nvPicPr>
          <p:cNvPr id="4" name="Grafik 8" descr="Ein Bild, das Herz, Valentinstag, rot, Kreativität enthält.&#10;&#10;Automatisch generierte Beschreibung">
            <a:extLst>
              <a:ext uri="{FF2B5EF4-FFF2-40B4-BE49-F238E27FC236}">
                <a16:creationId xmlns:a16="http://schemas.microsoft.com/office/drawing/2014/main" id="{D4438BB2-5200-7968-08ED-952763F229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112" y="520525"/>
            <a:ext cx="2143476" cy="225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0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E3DA36-9801-721F-AF93-8692FB3B8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400" b="0" i="0" u="none" strike="noStrike" baseline="0" dirty="0">
                <a:latin typeface="Mistral" panose="03090702030407020403" pitchFamily="66" charset="0"/>
              </a:rPr>
              <a:t>Piatnik: tehdy a dnes. Cesta časem.</a:t>
            </a:r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211CD756-F7D3-FC09-AB51-C528E358A8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4" y="3789580"/>
            <a:ext cx="2643028" cy="2907097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22BCD5F-C5E1-440A-2E99-3E86EDC181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216" y="1214374"/>
            <a:ext cx="3640946" cy="3437604"/>
          </a:xfrm>
          <a:prstGeom prst="rect">
            <a:avLst/>
          </a:prstGeom>
        </p:spPr>
      </p:pic>
      <p:pic>
        <p:nvPicPr>
          <p:cNvPr id="15" name="Zástupný obsah 14">
            <a:extLst>
              <a:ext uri="{FF2B5EF4-FFF2-40B4-BE49-F238E27FC236}">
                <a16:creationId xmlns:a16="http://schemas.microsoft.com/office/drawing/2014/main" id="{86D3264B-49DA-676E-6610-1D13FD3402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24623" y="2463657"/>
            <a:ext cx="5181600" cy="4029218"/>
          </a:xfr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F2345762-7038-61B2-EDE5-4CB4524D80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806" y="1495282"/>
            <a:ext cx="3049455" cy="287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11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5000"/>
    </mc:Choice>
    <mc:Fallback>
      <p:transition advClick="0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4DB60F-7B96-D64D-6AC1-82CB41D3A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400" b="0" i="0" u="none" strike="noStrike" baseline="0" dirty="0">
                <a:latin typeface="Mistral" panose="03090702030407020403" pitchFamily="66" charset="0"/>
              </a:rPr>
              <a:t>Piatnik: tehdy a dnes. Cesta časem.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4684AE-6DCA-2D52-3C1C-6081EA3C19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13647"/>
            <a:ext cx="5181600" cy="4563316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cs-CZ" sz="1900" b="0" i="0" u="none" strike="noStrike" baseline="0" dirty="0">
                <a:latin typeface="Monotype Corsiva" panose="03010101010201010101" pitchFamily="66" charset="0"/>
              </a:rPr>
              <a:t>1917</a:t>
            </a:r>
          </a:p>
          <a:p>
            <a:pPr marL="0" indent="0" algn="l">
              <a:buNone/>
            </a:pPr>
            <a:r>
              <a:rPr lang="pl-PL" sz="1900" b="0" i="0" u="none" strike="noStrike" baseline="0" dirty="0">
                <a:latin typeface="Monotype Corsiva" panose="03010101010201010101" pitchFamily="66" charset="0"/>
              </a:rPr>
              <a:t>Továrna na hrací karty v Budapešti byla </a:t>
            </a:r>
            <a:r>
              <a:rPr lang="cs-CZ" sz="1900" b="0" i="0" u="none" strike="noStrike" baseline="0" dirty="0">
                <a:latin typeface="Monotype Corsiva" panose="03010101010201010101" pitchFamily="66" charset="0"/>
              </a:rPr>
              <a:t>transformována na soukromou rodinnou </a:t>
            </a:r>
            <a:r>
              <a:rPr lang="fr-FR" sz="1900" b="0" i="0" u="none" strike="noStrike" baseline="0" dirty="0">
                <a:latin typeface="Monotype Corsiva" panose="03010101010201010101" pitchFamily="66" charset="0"/>
              </a:rPr>
              <a:t>společnost</a:t>
            </a:r>
            <a:r>
              <a:rPr lang="cs-CZ" sz="1900" b="0" i="0" u="none" strike="noStrike" baseline="0" dirty="0">
                <a:latin typeface="Monotype Corsiva" panose="03010101010201010101" pitchFamily="66" charset="0"/>
              </a:rPr>
              <a:t> </a:t>
            </a:r>
            <a:r>
              <a:rPr lang="fr-FR" sz="1900" b="0" i="0" u="none" strike="noStrike" baseline="0" dirty="0">
                <a:latin typeface="Monotype Corsiva" panose="03010101010201010101" pitchFamily="66" charset="0"/>
              </a:rPr>
              <a:t>a management se rozhodl</a:t>
            </a:r>
            <a:r>
              <a:rPr lang="cs-CZ" sz="1900" b="0" i="0" u="none" strike="noStrike" baseline="0" dirty="0">
                <a:latin typeface="Monotype Corsiva" panose="03010101010201010101" pitchFamily="66" charset="0"/>
              </a:rPr>
              <a:t> uplatnit stejný model i v mateřské firmě ve Vídni. </a:t>
            </a:r>
            <a:endParaRPr lang="cs-CZ" sz="1900" dirty="0">
              <a:latin typeface="Monotype Corsiva" panose="03010101010201010101" pitchFamily="66" charset="0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E7B53E3-1E5B-A8D1-21F5-050257A7E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06070"/>
            <a:ext cx="5181600" cy="4670893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cs-CZ" sz="1900" b="0" i="0" u="none" strike="noStrike" baseline="0" dirty="0">
                <a:latin typeface="Monotype Corsiva" panose="03010101010201010101" pitchFamily="66" charset="0"/>
              </a:rPr>
              <a:t>1923</a:t>
            </a:r>
          </a:p>
          <a:p>
            <a:pPr marL="0" indent="0" algn="l">
              <a:buNone/>
            </a:pPr>
            <a:r>
              <a:rPr lang="pl-PL" sz="1900" b="0" i="0" u="none" strike="noStrike" baseline="0" dirty="0">
                <a:latin typeface="Monotype Corsiva" panose="03010101010201010101" pitchFamily="66" charset="0"/>
              </a:rPr>
              <a:t>V roce 1918 se rozpadlo Rakousko-Uhersko a Piatnik byl, stejně jako </a:t>
            </a:r>
            <a:r>
              <a:rPr lang="cs-CZ" sz="1900" b="0" i="0" u="none" strike="noStrike" baseline="0" dirty="0">
                <a:latin typeface="Monotype Corsiva" panose="03010101010201010101" pitchFamily="66" charset="0"/>
              </a:rPr>
              <a:t>mnoho dalších společností, tvrdě                                            zasažen nově zavedenými striktními                                           pravidly. Pražská společnost                                                Piatnik Ritter &amp; </a:t>
            </a:r>
            <a:r>
              <a:rPr lang="cs-CZ" sz="1900" b="0" i="0" u="none" strike="noStrike" baseline="0" dirty="0" err="1">
                <a:latin typeface="Monotype Corsiva" panose="03010101010201010101" pitchFamily="66" charset="0"/>
              </a:rPr>
              <a:t>Cie</a:t>
            </a:r>
            <a:r>
              <a:rPr lang="cs-CZ" sz="1900" b="0" i="0" u="none" strike="noStrike" baseline="0" dirty="0">
                <a:latin typeface="Monotype Corsiva" panose="03010101010201010101" pitchFamily="66" charset="0"/>
              </a:rPr>
              <a:t> naštěstí                                              obchodní ztráty dokázala kompenzovat.              </a:t>
            </a:r>
          </a:p>
          <a:p>
            <a:pPr marL="0" indent="0" algn="l">
              <a:buNone/>
            </a:pPr>
            <a:r>
              <a:rPr lang="cs-CZ" sz="1900" b="0" i="0" u="none" strike="noStrike" baseline="0" dirty="0">
                <a:latin typeface="Monotype Corsiva" panose="03010101010201010101" pitchFamily="66" charset="0"/>
              </a:rPr>
              <a:t>1938</a:t>
            </a:r>
          </a:p>
          <a:p>
            <a:pPr marL="0" indent="0" algn="l">
              <a:buNone/>
            </a:pPr>
            <a:r>
              <a:rPr lang="cs-CZ" sz="1900" b="0" i="0" u="none" strike="noStrike" baseline="0" dirty="0">
                <a:latin typeface="Monotype Corsiva" panose="03010101010201010101" pitchFamily="66" charset="0"/>
              </a:rPr>
              <a:t>Piatnik provedl velké investice                                            k rozšíření výrobní budovy v</a:t>
            </a:r>
            <a:r>
              <a:rPr lang="cs-CZ" sz="1900" b="0" i="0" u="none" strike="noStrike" dirty="0">
                <a:latin typeface="Monotype Corsiva" panose="03010101010201010101" pitchFamily="66" charset="0"/>
              </a:rPr>
              <a:t> </a:t>
            </a:r>
            <a:r>
              <a:rPr lang="cs-CZ" sz="1900" b="0" i="0" u="none" strike="noStrike" baseline="0" dirty="0">
                <a:latin typeface="Monotype Corsiva" panose="03010101010201010101" pitchFamily="66" charset="0"/>
              </a:rPr>
              <a:t>Budapešti. </a:t>
            </a:r>
          </a:p>
          <a:p>
            <a:pPr marL="0" indent="0" algn="l">
              <a:buNone/>
            </a:pPr>
            <a:r>
              <a:rPr lang="cs-CZ" sz="1900" b="0" i="0" u="none" strike="noStrike" baseline="0" dirty="0">
                <a:latin typeface="Monotype Corsiva" panose="03010101010201010101" pitchFamily="66" charset="0"/>
              </a:rPr>
              <a:t>1939 </a:t>
            </a:r>
          </a:p>
          <a:p>
            <a:pPr marL="0" indent="0" algn="l">
              <a:buNone/>
            </a:pPr>
            <a:r>
              <a:rPr lang="cs-CZ" sz="1900" b="0" i="0" u="none" strike="noStrike" baseline="0" dirty="0">
                <a:latin typeface="Monotype Corsiva" panose="03010101010201010101" pitchFamily="66" charset="0"/>
              </a:rPr>
              <a:t>Mateřská společnost získala název,                                          který nese dodnes  -                                                             </a:t>
            </a:r>
            <a:r>
              <a:rPr lang="cs-CZ" sz="1900" b="0" i="0" u="none" strike="noStrike" baseline="0" dirty="0" err="1">
                <a:latin typeface="Monotype Corsiva" panose="03010101010201010101" pitchFamily="66" charset="0"/>
              </a:rPr>
              <a:t>Wiener</a:t>
            </a:r>
            <a:r>
              <a:rPr lang="cs-CZ" sz="1900" b="0" i="0" u="none" strike="noStrike" baseline="0" dirty="0">
                <a:latin typeface="Monotype Corsiva" panose="03010101010201010101" pitchFamily="66" charset="0"/>
              </a:rPr>
              <a:t> </a:t>
            </a:r>
            <a:r>
              <a:rPr lang="cs-CZ" sz="1900" b="0" i="0" u="none" strike="noStrike" baseline="0" dirty="0" err="1">
                <a:latin typeface="Monotype Corsiva" panose="03010101010201010101" pitchFamily="66" charset="0"/>
              </a:rPr>
              <a:t>Spielkartenfabrik</a:t>
            </a:r>
            <a:r>
              <a:rPr lang="cs-CZ" sz="1900" b="0" i="0" u="none" strike="noStrike" baseline="0" dirty="0">
                <a:latin typeface="Monotype Corsiva" panose="03010101010201010101" pitchFamily="66" charset="0"/>
              </a:rPr>
              <a:t> </a:t>
            </a:r>
            <a:r>
              <a:rPr lang="cs-CZ" sz="1900" b="0" i="0" u="none" strike="noStrike" baseline="0" dirty="0" err="1">
                <a:latin typeface="Monotype Corsiva" panose="03010101010201010101" pitchFamily="66" charset="0"/>
              </a:rPr>
              <a:t>Ferd</a:t>
            </a:r>
            <a:r>
              <a:rPr lang="cs-CZ" sz="1900" b="0" i="0" u="none" strike="noStrike" baseline="0" dirty="0">
                <a:latin typeface="Monotype Corsiva" panose="03010101010201010101" pitchFamily="66" charset="0"/>
              </a:rPr>
              <a:t>. Piatnik &amp; </a:t>
            </a:r>
            <a:r>
              <a:rPr lang="cs-CZ" sz="1900" b="0" i="0" u="none" strike="noStrike" baseline="0" dirty="0" err="1">
                <a:latin typeface="Monotype Corsiva" panose="03010101010201010101" pitchFamily="66" charset="0"/>
              </a:rPr>
              <a:t>Söhne</a:t>
            </a:r>
            <a:r>
              <a:rPr lang="cs-CZ" sz="1900" b="0" i="0" u="none" strike="noStrike" baseline="0" dirty="0">
                <a:latin typeface="Monotype Corsiva" panose="03010101010201010101" pitchFamily="66" charset="0"/>
              </a:rPr>
              <a:t>. Veškerá výroba </a:t>
            </a:r>
            <a:r>
              <a:rPr lang="pl-PL" sz="1900" b="0" i="0" u="none" strike="noStrike" baseline="0" dirty="0">
                <a:latin typeface="Monotype Corsiva" panose="03010101010201010101" pitchFamily="66" charset="0"/>
              </a:rPr>
              <a:t>zůstala pod kontrolou rodiny, firma byla v tu </a:t>
            </a:r>
            <a:r>
              <a:rPr lang="cs-CZ" sz="1900" b="0" i="0" u="none" strike="noStrike" baseline="0" dirty="0">
                <a:latin typeface="Monotype Corsiva" panose="03010101010201010101" pitchFamily="66" charset="0"/>
              </a:rPr>
              <a:t>dobu                                                       již vedena vnuky jejího zakladatele.</a:t>
            </a:r>
            <a:endParaRPr lang="cs-CZ" sz="1900" dirty="0">
              <a:latin typeface="Monotype Corsiva" panose="03010101010201010101" pitchFamily="66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2DA3F19-9A49-04EA-A640-E2B972D169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4269">
            <a:off x="961003" y="3651222"/>
            <a:ext cx="1996440" cy="259417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5E8433A-7E33-8042-442A-C353E1F4D5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296" y="3403745"/>
            <a:ext cx="2259443" cy="290815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53A28A5-15DE-7519-E6FF-05F320D82B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841" y="2540274"/>
            <a:ext cx="2050542" cy="278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26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30000"/>
    </mc:Choice>
    <mc:Fallback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uiExpand="1" build="p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338</TotalTime>
  <Words>1025</Words>
  <Application>Microsoft Office PowerPoint</Application>
  <PresentationFormat>Širokoúhlá obrazovka</PresentationFormat>
  <Paragraphs>61</Paragraphs>
  <Slides>18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7" baseType="lpstr">
      <vt:lpstr>Algerian</vt:lpstr>
      <vt:lpstr>Arial</vt:lpstr>
      <vt:lpstr>Blackadder ITC</vt:lpstr>
      <vt:lpstr>Calibri</vt:lpstr>
      <vt:lpstr>Calibri Light</vt:lpstr>
      <vt:lpstr>Mistral</vt:lpstr>
      <vt:lpstr>Monotype Corsiva</vt:lpstr>
      <vt:lpstr>Whitney-Medium</vt:lpstr>
      <vt:lpstr>Motiv Office</vt:lpstr>
      <vt:lpstr>PIATNIK SLAVÍ VÝROČÍ Zábava s tradicí od roku 1824</vt:lpstr>
      <vt:lpstr>Piatnik: tehdy a dnes. Cesta časem. </vt:lpstr>
      <vt:lpstr>Piatnik: tehdy a dnes. Cesta časem.</vt:lpstr>
      <vt:lpstr>Prezentace aplikace PowerPoint</vt:lpstr>
      <vt:lpstr>Piatnik: tehdy a dnes. Cesta časem.</vt:lpstr>
      <vt:lpstr>Piatnik: tehdy a dnes. Cesta časem.</vt:lpstr>
      <vt:lpstr>Prezentace aplikace PowerPoint</vt:lpstr>
      <vt:lpstr>Piatnik: tehdy a dnes. Cesta časem.</vt:lpstr>
      <vt:lpstr>Piatnik: tehdy a dnes. Cesta časem.</vt:lpstr>
      <vt:lpstr>Prezentace aplikace PowerPoint</vt:lpstr>
      <vt:lpstr>Piatnik: tehdy a dnes. Cesta časem.</vt:lpstr>
      <vt:lpstr>Prezentace aplikace PowerPoint</vt:lpstr>
      <vt:lpstr>Piatnik: tehdy a dnes. Cesta časem.</vt:lpstr>
      <vt:lpstr>Piatnik: tehdy a dnes. Cesta časem.</vt:lpstr>
      <vt:lpstr>Prezentace aplikace PowerPoint</vt:lpstr>
      <vt:lpstr>Piatnik: tehdy a dnes. Cesta časem.</vt:lpstr>
      <vt:lpstr>Piatnik: tehdy a dnes. Cesta časem.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Štěpánka Zoubková</dc:creator>
  <cp:lastModifiedBy>Štěpánka Zoubková</cp:lastModifiedBy>
  <cp:revision>43</cp:revision>
  <dcterms:created xsi:type="dcterms:W3CDTF">2024-03-15T11:03:19Z</dcterms:created>
  <dcterms:modified xsi:type="dcterms:W3CDTF">2024-03-19T10:04:03Z</dcterms:modified>
</cp:coreProperties>
</file>